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7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7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32" r:id="rId297"/>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97" Type="http://schemas.openxmlformats.org/officeDocument/2006/relationships/slide" Target="slides/slide177.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9" name="Shape 11509"/>
        <p:cNvGrpSpPr/>
        <p:nvPr/>
      </p:nvGrpSpPr>
      <p:grpSpPr>
        <a:xfrm>
          <a:off x="0" y="0"/>
          <a:ext cx="0" cy="0"/>
          <a:chOff x="0" y="0"/>
          <a:chExt cx="0" cy="0"/>
        </a:xfrm>
      </p:grpSpPr>
      <p:sp>
        <p:nvSpPr>
          <p:cNvPr id="11510" name="Google Shape;11510;p177:notes"/>
          <p:cNvSpPr/>
          <p:nvPr>
            <p:ph idx="2" type="sldImg"/>
          </p:nvPr>
        </p:nvSpPr>
        <p:spPr>
          <a:xfrm>
            <a:off x="544513" y="152400"/>
            <a:ext cx="5867400" cy="44005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511" name="Google Shape;11511;p177:notes"/>
          <p:cNvSpPr txBox="1"/>
          <p:nvPr>
            <p:ph idx="1" type="body"/>
          </p:nvPr>
        </p:nvSpPr>
        <p:spPr>
          <a:xfrm>
            <a:off x="666750" y="4722813"/>
            <a:ext cx="5834063" cy="3430587"/>
          </a:xfrm>
          <a:prstGeom prst="rect">
            <a:avLst/>
          </a:prstGeom>
          <a:noFill/>
          <a:ln>
            <a:noFill/>
          </a:ln>
        </p:spPr>
        <p:txBody>
          <a:bodyPr anchorCtr="0" anchor="t" bIns="45700" lIns="91400" spcFirstLastPara="1" rIns="91400" wrap="square" tIns="45700">
            <a:noAutofit/>
          </a:bodyPr>
          <a:lstStyle/>
          <a:p>
            <a:pPr indent="-347663" lvl="0" marL="347663" rtl="0" algn="l">
              <a:spcBef>
                <a:spcPts val="0"/>
              </a:spcBef>
              <a:spcAft>
                <a:spcPts val="0"/>
              </a:spcAft>
              <a:buClr>
                <a:schemeClr val="dk1"/>
              </a:buClr>
              <a:buSzPts val="1200"/>
              <a:buFont typeface="Noto Sans Symbols"/>
              <a:buChar char="▪"/>
            </a:pPr>
            <a:r>
              <a:rPr lang="en-US">
                <a:latin typeface="Arial"/>
                <a:ea typeface="Arial"/>
                <a:cs typeface="Arial"/>
                <a:sym typeface="Arial"/>
              </a:rPr>
              <a:t>For classes, we are no longer providing copies of job aids.  Job Aids can be accessed and printed  from the OLQR if you chose to print them when you get back to your desk.</a:t>
            </a:r>
            <a:endParaRPr/>
          </a:p>
          <a:p>
            <a:pPr indent="-347663" lvl="0" marL="347663" rtl="0" algn="l">
              <a:spcBef>
                <a:spcPts val="0"/>
              </a:spcBef>
              <a:spcAft>
                <a:spcPts val="0"/>
              </a:spcAft>
              <a:buClr>
                <a:schemeClr val="dk1"/>
              </a:buClr>
              <a:buSzPts val="1200"/>
              <a:buFont typeface="Noto Sans Symbols"/>
              <a:buChar char="▪"/>
            </a:pPr>
            <a:r>
              <a:rPr lang="en-US">
                <a:latin typeface="Arial"/>
                <a:ea typeface="Arial"/>
                <a:cs typeface="Arial"/>
                <a:sym typeface="Arial"/>
              </a:rPr>
              <a:t>While you are in class, you can review the job aids found in the binder on your desk.  These binders are to remain in the classroom.</a:t>
            </a:r>
            <a:endParaRPr/>
          </a:p>
          <a:p>
            <a:pPr indent="-347663" lvl="0" marL="347663" rtl="0" algn="l">
              <a:spcBef>
                <a:spcPts val="0"/>
              </a:spcBef>
              <a:spcAft>
                <a:spcPts val="0"/>
              </a:spcAft>
              <a:buClr>
                <a:schemeClr val="dk1"/>
              </a:buClr>
              <a:buSzPts val="1200"/>
              <a:buFont typeface="Noto Sans Symbols"/>
              <a:buChar char="▪"/>
            </a:pPr>
            <a:r>
              <a:rPr b="1" lang="en-US">
                <a:latin typeface="Arial"/>
                <a:ea typeface="Arial"/>
                <a:cs typeface="Arial"/>
                <a:sym typeface="Arial"/>
              </a:rPr>
              <a:t>Job Aids</a:t>
            </a:r>
            <a:r>
              <a:rPr lang="en-US">
                <a:latin typeface="Arial"/>
                <a:ea typeface="Arial"/>
                <a:cs typeface="Arial"/>
                <a:sym typeface="Arial"/>
              </a:rPr>
              <a:t> – Designed to provide you with reference materials so you can quickly access relevant HRMS information.</a:t>
            </a:r>
            <a:endParaRPr/>
          </a:p>
          <a:p>
            <a:pPr indent="-347663" lvl="0" marL="347663" rtl="0" algn="l">
              <a:spcBef>
                <a:spcPts val="0"/>
              </a:spcBef>
              <a:spcAft>
                <a:spcPts val="0"/>
              </a:spcAft>
              <a:buNone/>
            </a:pPr>
            <a:r>
              <a:t/>
            </a:r>
            <a:endParaRPr>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notesSlide" Target="../notesSlides/notesSlide177.xml"/><Relationship Id="rId3" Type="http://schemas.openxmlformats.org/officeDocument/2006/relationships/hyperlink" Target="http://www.dop.wa.gov/payroll/HRMS/OnLineQuickReference" TargetMode="External"/><Relationship Id="rId4" Type="http://schemas.openxmlformats.org/officeDocument/2006/relationships/image" Target="../media/image338.png"/><Relationship Id="rId5" Type="http://schemas.openxmlformats.org/officeDocument/2006/relationships/image" Target="../media/image333.png"/></Relationships>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2" name="Shape 11512"/>
        <p:cNvGrpSpPr/>
        <p:nvPr/>
      </p:nvGrpSpPr>
      <p:grpSpPr>
        <a:xfrm>
          <a:off x="0" y="0"/>
          <a:ext cx="0" cy="0"/>
          <a:chOff x="0" y="0"/>
          <a:chExt cx="0" cy="0"/>
        </a:xfrm>
      </p:grpSpPr>
      <p:sp>
        <p:nvSpPr>
          <p:cNvPr id="11513" name="Google Shape;11513;p1607"/>
          <p:cNvSpPr txBox="1"/>
          <p:nvPr/>
        </p:nvSpPr>
        <p:spPr>
          <a:xfrm>
            <a:off x="6867525" y="627697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1514" name="Google Shape;11514;p1607"/>
          <p:cNvSpPr txBox="1"/>
          <p:nvPr>
            <p:ph idx="4294967295" type="title"/>
          </p:nvPr>
        </p:nvSpPr>
        <p:spPr>
          <a:xfrm>
            <a:off x="457200" y="228600"/>
            <a:ext cx="8229600" cy="762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Job Aids</a:t>
            </a:r>
            <a:endParaRPr/>
          </a:p>
        </p:txBody>
      </p:sp>
      <p:sp>
        <p:nvSpPr>
          <p:cNvPr id="11515" name="Google Shape;11515;p1607"/>
          <p:cNvSpPr/>
          <p:nvPr/>
        </p:nvSpPr>
        <p:spPr>
          <a:xfrm>
            <a:off x="533400" y="5695950"/>
            <a:ext cx="8458200" cy="400050"/>
          </a:xfrm>
          <a:prstGeom prst="rect">
            <a:avLst/>
          </a:prstGeom>
          <a:solidFill>
            <a:srgbClr val="DEBDFF"/>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Noto Sans Symbols"/>
              <a:buNone/>
            </a:pPr>
            <a:r>
              <a:rPr b="0" i="0" lang="en-US" sz="2000" u="none" cap="none" strike="noStrike">
                <a:solidFill>
                  <a:srgbClr val="000000"/>
                </a:solidFill>
                <a:latin typeface="Arial"/>
                <a:ea typeface="Arial"/>
                <a:cs typeface="Arial"/>
                <a:sym typeface="Arial"/>
              </a:rPr>
              <a:t>website address: </a:t>
            </a:r>
            <a:r>
              <a:rPr b="0" i="0" lang="en-US" sz="1800" u="sng" cap="none" strike="noStrike">
                <a:solidFill>
                  <a:srgbClr val="000000"/>
                </a:solidFill>
                <a:latin typeface="Arial"/>
                <a:ea typeface="Arial"/>
                <a:cs typeface="Arial"/>
                <a:sym typeface="Arial"/>
                <a:hlinkClick r:id="rId3">
                  <a:extLst>
                    <a:ext uri="{A12FA001-AC4F-418D-AE19-62706E023703}">
                      <ahyp:hlinkClr val="tx"/>
                    </a:ext>
                  </a:extLst>
                </a:hlinkClick>
              </a:rPr>
              <a:t>http://www.dop.wa.gov/payroll/HRMS/OnLineQuickReference</a:t>
            </a:r>
            <a:endParaRPr b="0" i="0" sz="2000" u="none" cap="none" strike="noStrike">
              <a:solidFill>
                <a:srgbClr val="000000"/>
              </a:solidFill>
              <a:latin typeface="Arial"/>
              <a:ea typeface="Arial"/>
              <a:cs typeface="Arial"/>
              <a:sym typeface="Arial"/>
            </a:endParaRPr>
          </a:p>
        </p:txBody>
      </p:sp>
      <p:pic>
        <p:nvPicPr>
          <p:cNvPr id="11516" name="Google Shape;11516;p1607"/>
          <p:cNvPicPr preferRelativeResize="0"/>
          <p:nvPr/>
        </p:nvPicPr>
        <p:blipFill rotWithShape="1">
          <a:blip r:embed="rId4">
            <a:alphaModFix/>
          </a:blip>
          <a:srcRect b="0" l="0" r="0" t="0"/>
          <a:stretch/>
        </p:blipFill>
        <p:spPr>
          <a:xfrm>
            <a:off x="4632325" y="1997075"/>
            <a:ext cx="4341813" cy="3001963"/>
          </a:xfrm>
          <a:prstGeom prst="rect">
            <a:avLst/>
          </a:prstGeom>
          <a:noFill/>
          <a:ln>
            <a:noFill/>
          </a:ln>
          <a:effectLst>
            <a:outerShdw blurRad="76200" kx="1200000" rotWithShape="0" algn="br" sy="23000">
              <a:srgbClr val="000000">
                <a:alpha val="20000"/>
              </a:srgbClr>
            </a:outerShdw>
          </a:effectLst>
        </p:spPr>
      </p:pic>
      <p:pic>
        <p:nvPicPr>
          <p:cNvPr id="11517" name="Google Shape;11517;p1607"/>
          <p:cNvPicPr preferRelativeResize="0"/>
          <p:nvPr/>
        </p:nvPicPr>
        <p:blipFill rotWithShape="1">
          <a:blip r:embed="rId5">
            <a:alphaModFix/>
          </a:blip>
          <a:srcRect b="0" l="0" r="0" t="0"/>
          <a:stretch/>
        </p:blipFill>
        <p:spPr>
          <a:xfrm>
            <a:off x="152400" y="1047750"/>
            <a:ext cx="7772400" cy="4819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15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